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62" r:id="rId15"/>
    <p:sldId id="271" r:id="rId1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94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3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0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6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3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4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5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0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8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FDD45-8529-A44C-9B56-AF63C9AE6163}" type="datetimeFigureOut">
              <a:rPr lang="fr-FR" smtClean="0"/>
              <a:t>11/02/13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F118D-0A9F-CA44-94FF-7828A227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5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07557" y="2663702"/>
            <a:ext cx="6765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aCGH</a:t>
            </a:r>
            <a:r>
              <a:rPr lang="en-US" sz="2800" dirty="0" smtClean="0"/>
              <a:t>-based CNV analysis on NCI-60 cell lines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What do we read 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475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84591" y="35438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A549 (lung, 3n)</a:t>
            </a:r>
            <a:endParaRPr lang="en-US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8774" b="21555"/>
          <a:stretch/>
        </p:blipFill>
        <p:spPr>
          <a:xfrm>
            <a:off x="116923" y="1508979"/>
            <a:ext cx="3403628" cy="3797599"/>
          </a:xfrm>
          <a:prstGeom prst="rect">
            <a:avLst/>
          </a:prstGeom>
        </p:spPr>
      </p:pic>
      <p:pic>
        <p:nvPicPr>
          <p:cNvPr id="4" name="Image 3" descr="A549_OriginalPro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23" y="980362"/>
            <a:ext cx="5490836" cy="2401793"/>
          </a:xfrm>
          <a:prstGeom prst="rect">
            <a:avLst/>
          </a:prstGeom>
        </p:spPr>
      </p:pic>
      <p:pic>
        <p:nvPicPr>
          <p:cNvPr id="5" name="Image 4" descr="A549_AdjustedProf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23" y="3772450"/>
            <a:ext cx="5490836" cy="2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1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8774" b="21555"/>
          <a:stretch/>
        </p:blipFill>
        <p:spPr>
          <a:xfrm>
            <a:off x="116923" y="1508979"/>
            <a:ext cx="3403628" cy="3797599"/>
          </a:xfrm>
          <a:prstGeom prst="rect">
            <a:avLst/>
          </a:prstGeom>
        </p:spPr>
      </p:pic>
      <p:pic>
        <p:nvPicPr>
          <p:cNvPr id="3" name="Image 2" descr="A549-1_Leftcentral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619" y="988884"/>
            <a:ext cx="5152571" cy="5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6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A549-1_LeftOriginal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45140"/>
            <a:ext cx="7462762" cy="3264350"/>
          </a:xfrm>
          <a:prstGeom prst="rect">
            <a:avLst/>
          </a:prstGeom>
        </p:spPr>
      </p:pic>
      <p:pic>
        <p:nvPicPr>
          <p:cNvPr id="3" name="Image 2" descr="A549-1_LeftAdjustedPro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3273635"/>
            <a:ext cx="7462762" cy="32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6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701523" y="1596572"/>
            <a:ext cx="776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aCGH</a:t>
            </a:r>
            <a:r>
              <a:rPr lang="en-US" dirty="0" smtClean="0"/>
              <a:t>-based genomic profiles are complex.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On tissues, 2 dilution effects may have an impact on the profile: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normal tissue.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tumor heterogeneity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More than the segmentation step, the centralization is crucial.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Due to different full chromosomes imbalances, a global centralization seems to be inappropriate.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Do we have to consider what is gained or what is lost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5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P-62-1_PeriCentromerDistri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85" y="991081"/>
            <a:ext cx="5478655" cy="2396466"/>
          </a:xfrm>
          <a:prstGeom prst="rect">
            <a:avLst/>
          </a:prstGeom>
        </p:spPr>
      </p:pic>
      <p:pic>
        <p:nvPicPr>
          <p:cNvPr id="3" name="Image 2" descr="HOP-62-1_PeriCentromerBoxPoi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85" y="3367931"/>
            <a:ext cx="5478655" cy="319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9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697657"/>
              </p:ext>
            </p:extLst>
          </p:nvPr>
        </p:nvGraphicFramePr>
        <p:xfrm>
          <a:off x="456757" y="578866"/>
          <a:ext cx="8389343" cy="544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…quation" r:id="rId3" imgW="5600700" imgH="3632200" progId="Equation.3">
                  <p:embed/>
                </p:oleObj>
              </mc:Choice>
              <mc:Fallback>
                <p:oleObj name="…quation" r:id="rId3" imgW="5600700" imgH="363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57" y="578866"/>
                        <a:ext cx="8389343" cy="544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65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56966" y="1218282"/>
            <a:ext cx="767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aCGH</a:t>
            </a:r>
            <a:r>
              <a:rPr lang="en-US" sz="2000" b="1" dirty="0" smtClean="0"/>
              <a:t> analysis : signal comparison (Log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(ratio)), relative to a reference.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51" y="3364491"/>
            <a:ext cx="2322920" cy="284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95" y="3364491"/>
            <a:ext cx="2556285" cy="1161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865" y="4750613"/>
            <a:ext cx="3599137" cy="1541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980865" y="2286154"/>
            <a:ext cx="3513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Indirect comparison (Hapmap270)</a:t>
            </a:r>
          </a:p>
          <a:p>
            <a:pPr algn="ctr"/>
            <a:r>
              <a:rPr lang="en-US" dirty="0" smtClean="0"/>
              <a:t>(post-hybridization computation)</a:t>
            </a:r>
          </a:p>
          <a:p>
            <a:pPr algn="ctr"/>
            <a:r>
              <a:rPr lang="en-US" dirty="0" err="1" smtClean="0"/>
              <a:t>Affymetrix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17769" y="228615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Direct dual color hybridization</a:t>
            </a:r>
          </a:p>
          <a:p>
            <a:pPr algn="ctr"/>
            <a:r>
              <a:rPr lang="en-US" dirty="0" smtClean="0"/>
              <a:t>(competitive hybridization) </a:t>
            </a:r>
          </a:p>
          <a:p>
            <a:pPr algn="ctr"/>
            <a:r>
              <a:rPr lang="en-US" dirty="0" smtClean="0"/>
              <a:t>Agilent, </a:t>
            </a:r>
            <a:r>
              <a:rPr lang="en-US" dirty="0" err="1" smtClean="0"/>
              <a:t>Nimblegen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65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A549-1_centra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84" y="1672556"/>
            <a:ext cx="4813763" cy="481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2395379" y="930372"/>
            <a:ext cx="481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 key step : the centralization of Log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(ratio)</a:t>
            </a:r>
            <a:endParaRPr lang="en-US" sz="2000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3644694" y="3603211"/>
            <a:ext cx="7227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5283881" y="3603211"/>
            <a:ext cx="7227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520795" y="3734629"/>
            <a:ext cx="58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5407779" y="3732634"/>
            <a:ext cx="61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3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1911" r="6072" b="17199"/>
          <a:stretch/>
        </p:blipFill>
        <p:spPr>
          <a:xfrm>
            <a:off x="2340396" y="1197632"/>
            <a:ext cx="5630436" cy="506929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31439" y="609142"/>
            <a:ext cx="4292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HOP-62 (lung cell line) karyotype (4n+)</a:t>
            </a:r>
            <a:endParaRPr lang="en-US" sz="20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104" y="5027364"/>
            <a:ext cx="2599798" cy="536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3181073" y="226344"/>
            <a:ext cx="3056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From NCI60 cell lines panel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2744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P-62-1_centra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74" y="846602"/>
            <a:ext cx="4950434" cy="495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3495412" y="264072"/>
            <a:ext cx="2415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Before centralization</a:t>
            </a:r>
            <a:endParaRPr lang="en-US" sz="2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854985" y="6094133"/>
            <a:ext cx="768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Seeing that HOP-62 is 4n+, and ref is 2n, one would expected a shift to the right.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6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P-62-1_Original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2" y="3574554"/>
            <a:ext cx="7190023" cy="314504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1911" r="6072" b="17199"/>
          <a:stretch/>
        </p:blipFill>
        <p:spPr>
          <a:xfrm>
            <a:off x="2836300" y="326776"/>
            <a:ext cx="3489509" cy="314173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592286" y="419221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204296" y="419221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24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HOP-62-1_AdjustmentCurv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2" y="461669"/>
            <a:ext cx="8607425" cy="376504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741000" y="192576"/>
            <a:ext cx="3936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</a:t>
            </a:r>
            <a:r>
              <a:rPr lang="en-US" sz="2000" b="1" dirty="0" err="1" smtClean="0"/>
              <a:t>centromer</a:t>
            </a:r>
            <a:r>
              <a:rPr lang="en-US" sz="2000" b="1" dirty="0" smtClean="0"/>
              <a:t> adjustment method</a:t>
            </a:r>
            <a:endParaRPr lang="en-US" sz="2000" b="1" dirty="0"/>
          </a:p>
        </p:txBody>
      </p:sp>
      <p:pic>
        <p:nvPicPr>
          <p:cNvPr id="5" name="Picture 9" descr="RTEmagicC_6e8af24ea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14" r="11583" b="2168"/>
          <a:stretch>
            <a:fillRect/>
          </a:stretch>
        </p:blipFill>
        <p:spPr bwMode="auto">
          <a:xfrm>
            <a:off x="997204" y="4433531"/>
            <a:ext cx="4057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 rot="16200000">
            <a:off x="2607723" y="4232711"/>
            <a:ext cx="88900" cy="207963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 rot="16200000">
            <a:off x="2144173" y="4232711"/>
            <a:ext cx="88900" cy="207963"/>
          </a:xfrm>
          <a:prstGeom prst="rect">
            <a:avLst/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1454404" y="3966806"/>
            <a:ext cx="431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Symbol" charset="0"/>
                <a:cs typeface="Arial" charset="0"/>
              </a:rPr>
              <a:t>µ</a:t>
            </a:r>
            <a:r>
              <a:rPr lang="en-US" baseline="-25000" dirty="0" smtClean="0">
                <a:cs typeface="Arial" charset="0"/>
              </a:rPr>
              <a:t>L</a:t>
            </a:r>
            <a:endParaRPr lang="en-US" baseline="-25000" dirty="0">
              <a:cs typeface="Arial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2941891" y="3968393"/>
            <a:ext cx="43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latin typeface="Symbol" charset="0"/>
                <a:cs typeface="Arial" charset="0"/>
              </a:rPr>
              <a:t>µ</a:t>
            </a:r>
            <a:r>
              <a:rPr lang="en-US" baseline="-25000" dirty="0" smtClean="0">
                <a:cs typeface="Arial" charset="0"/>
              </a:rPr>
              <a:t>R</a:t>
            </a:r>
            <a:endParaRPr lang="en-US" baseline="-25000" dirty="0">
              <a:cs typeface="Arial" charset="0"/>
            </a:endParaRPr>
          </a:p>
        </p:txBody>
      </p:sp>
      <p:cxnSp>
        <p:nvCxnSpPr>
          <p:cNvPr id="11" name="AutoShape 19"/>
          <p:cNvCxnSpPr>
            <a:cxnSpLocks noChangeShapeType="1"/>
            <a:stCxn id="9" idx="3"/>
            <a:endCxn id="8" idx="3"/>
          </p:cNvCxnSpPr>
          <p:nvPr/>
        </p:nvCxnSpPr>
        <p:spPr bwMode="auto">
          <a:xfrm>
            <a:off x="1886204" y="4151472"/>
            <a:ext cx="302420" cy="140771"/>
          </a:xfrm>
          <a:prstGeom prst="bentConnector2">
            <a:avLst/>
          </a:prstGeom>
          <a:noFill/>
          <a:ln w="19050">
            <a:solidFill>
              <a:srgbClr val="66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AutoShape 20"/>
          <p:cNvCxnSpPr>
            <a:cxnSpLocks noChangeShapeType="1"/>
            <a:stCxn id="10" idx="1"/>
            <a:endCxn id="7" idx="3"/>
          </p:cNvCxnSpPr>
          <p:nvPr/>
        </p:nvCxnSpPr>
        <p:spPr bwMode="auto">
          <a:xfrm rot="10800000" flipV="1">
            <a:off x="2651379" y="4152543"/>
            <a:ext cx="290512" cy="141288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723773" y="5876906"/>
            <a:ext cx="1770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 charset="0"/>
              </a:rPr>
              <a:t>Decision rule:</a:t>
            </a:r>
          </a:p>
        </p:txBody>
      </p:sp>
      <p:graphicFrame>
        <p:nvGraphicFramePr>
          <p:cNvPr id="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495289"/>
              </p:ext>
            </p:extLst>
          </p:nvPr>
        </p:nvGraphicFramePr>
        <p:xfrm>
          <a:off x="2965450" y="5538788"/>
          <a:ext cx="468630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Équation" r:id="rId5" imgW="2870200" imgH="647700" progId="Equation.3">
                  <p:embed/>
                </p:oleObj>
              </mc:Choice>
              <mc:Fallback>
                <p:oleObj name="Équation" r:id="rId5" imgW="28702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450" y="5538788"/>
                        <a:ext cx="4686300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205827"/>
              </p:ext>
            </p:extLst>
          </p:nvPr>
        </p:nvGraphicFramePr>
        <p:xfrm>
          <a:off x="5986462" y="4059968"/>
          <a:ext cx="207645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7" imgW="888614" imgH="482391" progId="Equation.3">
                  <p:embed/>
                </p:oleObj>
              </mc:Choice>
              <mc:Fallback>
                <p:oleObj name="Equation" r:id="rId7" imgW="888614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6462" y="4059968"/>
                        <a:ext cx="2076450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1792541" y="5008206"/>
            <a:ext cx="1233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i="1">
                <a:cs typeface="Arial" charset="0"/>
              </a:rPr>
              <a:t>Centromere</a:t>
            </a:r>
          </a:p>
          <a:p>
            <a:pPr algn="ctr">
              <a:defRPr/>
            </a:pPr>
            <a:r>
              <a:rPr lang="en-US" sz="1200" i="1">
                <a:cs typeface="Arial" charset="0"/>
              </a:rPr>
              <a:t>neighborhood</a:t>
            </a:r>
          </a:p>
        </p:txBody>
      </p:sp>
      <p:sp>
        <p:nvSpPr>
          <p:cNvPr id="18" name="Line 26"/>
          <p:cNvSpPr>
            <a:spLocks noChangeShapeType="1"/>
          </p:cNvSpPr>
          <p:nvPr/>
        </p:nvSpPr>
        <p:spPr bwMode="auto">
          <a:xfrm flipH="1">
            <a:off x="2095754" y="4985981"/>
            <a:ext cx="174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>
            <a:off x="2537079" y="4984393"/>
            <a:ext cx="174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5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P-62-1_Adjusted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51" y="3349315"/>
            <a:ext cx="7190023" cy="3145049"/>
          </a:xfrm>
          <a:prstGeom prst="rect">
            <a:avLst/>
          </a:prstGeom>
        </p:spPr>
      </p:pic>
      <p:pic>
        <p:nvPicPr>
          <p:cNvPr id="3" name="Image 2" descr="HOP-62-1_OriginalPro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51" y="30649"/>
            <a:ext cx="7190023" cy="314504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150052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2576937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2982935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3710672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36973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329814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5647885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890434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435049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862847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7067677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6964955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7220077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7498207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4891357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4629445" y="382882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41842" y="213794"/>
            <a:ext cx="5141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Effect of ‘</a:t>
            </a:r>
            <a:r>
              <a:rPr lang="en-US" sz="2000" b="1" dirty="0" err="1" smtClean="0"/>
              <a:t>centromeric</a:t>
            </a:r>
            <a:r>
              <a:rPr lang="en-US" sz="2000" b="1" dirty="0" smtClean="0"/>
              <a:t>’ centralization (HOP-62)</a:t>
            </a:r>
            <a:endParaRPr lang="en-US" sz="2000" b="1" dirty="0"/>
          </a:p>
        </p:txBody>
      </p:sp>
      <p:pic>
        <p:nvPicPr>
          <p:cNvPr id="3" name="Image 2" descr="HOP-62-1_chr_6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0" y="613904"/>
            <a:ext cx="3602644" cy="2102064"/>
          </a:xfrm>
          <a:prstGeom prst="rect">
            <a:avLst/>
          </a:prstGeom>
        </p:spPr>
      </p:pic>
      <p:pic>
        <p:nvPicPr>
          <p:cNvPr id="4" name="Image 3" descr="HOP-62-1_chr_8_Compari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" y="2583236"/>
            <a:ext cx="3602644" cy="2102065"/>
          </a:xfrm>
          <a:prstGeom prst="rect">
            <a:avLst/>
          </a:prstGeom>
        </p:spPr>
      </p:pic>
      <p:pic>
        <p:nvPicPr>
          <p:cNvPr id="5" name="Image 4" descr="HOP-62-1_chr_17_Compari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0" y="4523897"/>
            <a:ext cx="3602644" cy="21020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/>
          <a:srcRect l="28707" t="26139" r="56400" b="55598"/>
          <a:stretch/>
        </p:blipFill>
        <p:spPr>
          <a:xfrm>
            <a:off x="4639873" y="2715968"/>
            <a:ext cx="1408220" cy="18054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5576" t="48751" r="53946" b="38733"/>
          <a:stretch/>
        </p:blipFill>
        <p:spPr>
          <a:xfrm>
            <a:off x="4639873" y="4918776"/>
            <a:ext cx="1045285" cy="13053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/>
          <a:srcRect t="28874" r="84870" b="54669"/>
          <a:stretch/>
        </p:blipFill>
        <p:spPr>
          <a:xfrm>
            <a:off x="4377525" y="1030940"/>
            <a:ext cx="1307633" cy="14869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l="80638" t="28551" r="4487" b="55187"/>
          <a:stretch/>
        </p:blipFill>
        <p:spPr>
          <a:xfrm>
            <a:off x="5884055" y="4762822"/>
            <a:ext cx="1483953" cy="16960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/>
          <a:srcRect t="1911" r="82829" b="73861"/>
          <a:stretch/>
        </p:blipFill>
        <p:spPr>
          <a:xfrm>
            <a:off x="6474310" y="613904"/>
            <a:ext cx="1481915" cy="218605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823752" y="151689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16q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7635967" y="1986597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6p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5592321" y="4033366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16q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273855" y="3190849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18p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7545668" y="5265696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17q</a:t>
            </a:r>
            <a:endParaRPr lang="en-US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H="1">
            <a:off x="5494573" y="1747672"/>
            <a:ext cx="3643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7168352" y="2124922"/>
            <a:ext cx="3643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7181332" y="5483901"/>
            <a:ext cx="3643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rot="5400000" flipH="1">
            <a:off x="5305978" y="4088323"/>
            <a:ext cx="3643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5927852" y="3448279"/>
            <a:ext cx="3643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048093" y="2849672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8q</a:t>
            </a:r>
            <a:endParaRPr lang="en-US" dirty="0"/>
          </a:p>
        </p:txBody>
      </p:sp>
      <p:cxnSp>
        <p:nvCxnSpPr>
          <p:cNvPr id="24" name="Connecteur droit avec flèche 23"/>
          <p:cNvCxnSpPr/>
          <p:nvPr/>
        </p:nvCxnSpPr>
        <p:spPr>
          <a:xfrm flipH="1">
            <a:off x="5702090" y="3107102"/>
            <a:ext cx="3643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65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232</Words>
  <Application>Microsoft Macintosh PowerPoint</Application>
  <PresentationFormat>Présentation à l'écran (4:3)</PresentationFormat>
  <Paragraphs>60</Paragraphs>
  <Slides>15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Thème Office</vt:lpstr>
      <vt:lpstr>Équation</vt:lpstr>
      <vt:lpstr>Equation</vt:lpstr>
      <vt:lpstr>Microsoft Equation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Frederic Commo</dc:creator>
  <cp:lastModifiedBy>Frederic Commo</cp:lastModifiedBy>
  <cp:revision>42</cp:revision>
  <dcterms:created xsi:type="dcterms:W3CDTF">2012-12-17T19:03:09Z</dcterms:created>
  <dcterms:modified xsi:type="dcterms:W3CDTF">2013-02-12T00:57:51Z</dcterms:modified>
</cp:coreProperties>
</file>